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9" r:id="rId4"/>
    <p:sldId id="262" r:id="rId5"/>
    <p:sldId id="273" r:id="rId6"/>
    <p:sldId id="260" r:id="rId7"/>
    <p:sldId id="258" r:id="rId8"/>
    <p:sldId id="277" r:id="rId9"/>
    <p:sldId id="264" r:id="rId10"/>
    <p:sldId id="267" r:id="rId11"/>
    <p:sldId id="263" r:id="rId12"/>
    <p:sldId id="276" r:id="rId13"/>
    <p:sldId id="268" r:id="rId14"/>
    <p:sldId id="278" r:id="rId15"/>
    <p:sldId id="279" r:id="rId16"/>
    <p:sldId id="265"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53" d="100"/>
          <a:sy n="53" d="100"/>
        </p:scale>
        <p:origin x="44" y="5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959b1680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e959b1680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353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e959b1680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e959b168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74f40d41a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74f40d41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741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959b1680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e959b1680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756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74f40d41a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74f40d41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74f40d41a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74f40d41a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959b1680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959b1680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959b16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959b16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74f40d41a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74f40d41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311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959b1680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959b1680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74f40d41a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74f40d41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74f40d41a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74f40d41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385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74f40d41a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74f40d41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ithub.com/aastha0424/voice-enabled-gi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798" y="0"/>
            <a:ext cx="9142401" cy="5143499"/>
          </a:xfrm>
          <a:prstGeom prst="rect">
            <a:avLst/>
          </a:prstGeom>
          <a:noFill/>
          <a:ln>
            <a:noFill/>
          </a:ln>
        </p:spPr>
      </p:pic>
      <p:sp>
        <p:nvSpPr>
          <p:cNvPr id="57" name="Google Shape;57;p13"/>
          <p:cNvSpPr txBox="1"/>
          <p:nvPr/>
        </p:nvSpPr>
        <p:spPr>
          <a:xfrm>
            <a:off x="192150" y="2993250"/>
            <a:ext cx="8759700" cy="19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dirty="0">
                <a:solidFill>
                  <a:schemeClr val="dk2"/>
                </a:solidFill>
                <a:latin typeface="Times New Roman" panose="02020603050405020304" pitchFamily="18" charset="0"/>
                <a:cs typeface="Times New Roman" panose="02020603050405020304" pitchFamily="18" charset="0"/>
              </a:rPr>
              <a:t>Team Name: </a:t>
            </a:r>
            <a:r>
              <a:rPr lang="en-GB" sz="1300" b="1" dirty="0">
                <a:solidFill>
                  <a:schemeClr val="dk2"/>
                </a:solidFill>
                <a:latin typeface="Times New Roman" panose="02020603050405020304" pitchFamily="18" charset="0"/>
                <a:cs typeface="Times New Roman" panose="02020603050405020304" pitchFamily="18" charset="0"/>
              </a:rPr>
              <a:t>Lunar Legends</a:t>
            </a:r>
            <a:endParaRPr sz="1300" b="1"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1300" dirty="0">
                <a:solidFill>
                  <a:schemeClr val="dk2"/>
                </a:solidFill>
                <a:latin typeface="Times New Roman" panose="02020603050405020304" pitchFamily="18" charset="0"/>
                <a:cs typeface="Times New Roman" panose="02020603050405020304" pitchFamily="18" charset="0"/>
              </a:rPr>
              <a:t>Name of College(s)/University(s): </a:t>
            </a:r>
            <a:r>
              <a:rPr lang="en-GB" sz="1300" b="1" dirty="0">
                <a:solidFill>
                  <a:schemeClr val="dk2"/>
                </a:solidFill>
                <a:latin typeface="Times New Roman" panose="02020603050405020304" pitchFamily="18" charset="0"/>
                <a:cs typeface="Times New Roman" panose="02020603050405020304" pitchFamily="18" charset="0"/>
              </a:rPr>
              <a:t>Chandigarh University</a:t>
            </a:r>
          </a:p>
          <a:p>
            <a:pPr marL="0" lvl="0" indent="0" algn="l" rtl="0">
              <a:spcBef>
                <a:spcPts val="0"/>
              </a:spcBef>
              <a:spcAft>
                <a:spcPts val="0"/>
              </a:spcAft>
              <a:buNone/>
            </a:pPr>
            <a:r>
              <a:rPr lang="en-GB" sz="1300" dirty="0">
                <a:solidFill>
                  <a:schemeClr val="dk2"/>
                </a:solidFill>
                <a:latin typeface="Times New Roman" panose="02020603050405020304" pitchFamily="18" charset="0"/>
                <a:cs typeface="Times New Roman" panose="02020603050405020304" pitchFamily="18" charset="0"/>
              </a:rPr>
              <a:t>GitHub Link      : </a:t>
            </a:r>
            <a:r>
              <a:rPr lang="en-GB" sz="1300" dirty="0">
                <a:solidFill>
                  <a:schemeClr val="dk2"/>
                </a:solidFill>
                <a:latin typeface="Times New Roman" panose="02020603050405020304" pitchFamily="18" charset="0"/>
                <a:cs typeface="Times New Roman" panose="02020603050405020304" pitchFamily="18" charset="0"/>
                <a:hlinkClick r:id="rId4"/>
              </a:rPr>
              <a:t>https://github.com/aastha0424/voice-enabled-gis</a:t>
            </a:r>
            <a:endParaRPr sz="1300"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300"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1300" dirty="0">
                <a:solidFill>
                  <a:schemeClr val="dk2"/>
                </a:solidFill>
                <a:latin typeface="Times New Roman" panose="02020603050405020304" pitchFamily="18" charset="0"/>
                <a:cs typeface="Times New Roman" panose="02020603050405020304" pitchFamily="18" charset="0"/>
              </a:rPr>
              <a:t>Team Members Details:</a:t>
            </a:r>
          </a:p>
          <a:p>
            <a:pPr marL="342900" lvl="0" indent="-342900" algn="l" rtl="0">
              <a:spcBef>
                <a:spcPts val="0"/>
              </a:spcBef>
              <a:spcAft>
                <a:spcPts val="0"/>
              </a:spcAft>
              <a:buAutoNum type="arabicPeriod"/>
            </a:pPr>
            <a:r>
              <a:rPr lang="en-GB" sz="1300" dirty="0">
                <a:solidFill>
                  <a:schemeClr val="dk2"/>
                </a:solidFill>
                <a:latin typeface="Times New Roman" panose="02020603050405020304" pitchFamily="18" charset="0"/>
                <a:cs typeface="Times New Roman" panose="02020603050405020304" pitchFamily="18" charset="0"/>
              </a:rPr>
              <a:t>Aastha Singh</a:t>
            </a:r>
          </a:p>
          <a:p>
            <a:pPr marL="342900" lvl="0" indent="-342900" algn="l" rtl="0">
              <a:spcBef>
                <a:spcPts val="0"/>
              </a:spcBef>
              <a:spcAft>
                <a:spcPts val="0"/>
              </a:spcAft>
              <a:buAutoNum type="arabicPeriod"/>
            </a:pPr>
            <a:r>
              <a:rPr lang="en-GB" sz="1300" dirty="0">
                <a:solidFill>
                  <a:schemeClr val="dk2"/>
                </a:solidFill>
                <a:latin typeface="Times New Roman" panose="02020603050405020304" pitchFamily="18" charset="0"/>
                <a:cs typeface="Times New Roman" panose="02020603050405020304" pitchFamily="18" charset="0"/>
              </a:rPr>
              <a:t>Anjali</a:t>
            </a:r>
          </a:p>
          <a:p>
            <a:pPr marL="342900" lvl="0" indent="-342900" algn="l" rtl="0">
              <a:spcBef>
                <a:spcPts val="0"/>
              </a:spcBef>
              <a:spcAft>
                <a:spcPts val="0"/>
              </a:spcAft>
              <a:buAutoNum type="arabicPeriod"/>
            </a:pPr>
            <a:r>
              <a:rPr lang="en-GB" sz="1300" dirty="0">
                <a:solidFill>
                  <a:schemeClr val="dk2"/>
                </a:solidFill>
                <a:latin typeface="Times New Roman" panose="02020603050405020304" pitchFamily="18" charset="0"/>
                <a:cs typeface="Times New Roman" panose="02020603050405020304" pitchFamily="18" charset="0"/>
              </a:rPr>
              <a:t>Khushi Singh Rajpoot</a:t>
            </a:r>
          </a:p>
          <a:p>
            <a:pPr marL="342900" lvl="0" indent="-342900" algn="l" rtl="0">
              <a:spcBef>
                <a:spcPts val="0"/>
              </a:spcBef>
              <a:spcAft>
                <a:spcPts val="0"/>
              </a:spcAft>
              <a:buAutoNum type="arabicPeriod"/>
            </a:pPr>
            <a:r>
              <a:rPr lang="en-GB" sz="1300" dirty="0">
                <a:solidFill>
                  <a:schemeClr val="dk2"/>
                </a:solidFill>
                <a:latin typeface="Times New Roman" panose="02020603050405020304" pitchFamily="18" charset="0"/>
                <a:cs typeface="Times New Roman" panose="02020603050405020304" pitchFamily="18" charset="0"/>
              </a:rPr>
              <a:t>Ishani Jauhari</a:t>
            </a:r>
            <a:endParaRPr sz="1300" dirty="0">
              <a:solidFill>
                <a:schemeClr val="dk2"/>
              </a:solidFill>
              <a:latin typeface="Times New Roman" panose="02020603050405020304" pitchFamily="18" charset="0"/>
              <a:cs typeface="Times New Roman" panose="02020603050405020304" pitchFamily="18" charset="0"/>
            </a:endParaRPr>
          </a:p>
        </p:txBody>
      </p:sp>
      <p:pic>
        <p:nvPicPr>
          <p:cNvPr id="1026" name="Picture 2" descr="social, github ">
            <a:extLst>
              <a:ext uri="{FF2B5EF4-FFF2-40B4-BE49-F238E27FC236}">
                <a16:creationId xmlns:a16="http://schemas.microsoft.com/office/drawing/2014/main" id="{12EACD51-4E99-A3B7-14C6-19AF5DDE4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02" y="3526500"/>
            <a:ext cx="146348" cy="146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6" name="Google Shape;96;p18"/>
          <p:cNvPicPr preferRelativeResize="0"/>
          <p:nvPr/>
        </p:nvPicPr>
        <p:blipFill rotWithShape="1">
          <a:blip r:embed="rId3">
            <a:alphaModFix/>
          </a:blip>
          <a:srcRect/>
          <a:stretch/>
        </p:blipFill>
        <p:spPr>
          <a:xfrm>
            <a:off x="1599" y="0"/>
            <a:ext cx="9142401" cy="5143499"/>
          </a:xfrm>
          <a:prstGeom prst="rect">
            <a:avLst/>
          </a:prstGeom>
          <a:noFill/>
          <a:ln>
            <a:noFill/>
          </a:ln>
        </p:spPr>
      </p:pic>
      <p:sp>
        <p:nvSpPr>
          <p:cNvPr id="97" name="Google Shape;97;p18"/>
          <p:cNvSpPr txBox="1"/>
          <p:nvPr/>
        </p:nvSpPr>
        <p:spPr>
          <a:xfrm>
            <a:off x="134400" y="806350"/>
            <a:ext cx="8845200" cy="5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b="1" dirty="0">
                <a:solidFill>
                  <a:schemeClr val="dk1"/>
                </a:solidFill>
                <a:latin typeface="Times New Roman" panose="02020603050405020304" pitchFamily="18" charset="0"/>
                <a:ea typeface="Poppins"/>
                <a:cs typeface="Times New Roman" panose="02020603050405020304" pitchFamily="18" charset="0"/>
                <a:sym typeface="Poppins"/>
              </a:rPr>
              <a:t>Process of Geocoding a Location</a:t>
            </a:r>
            <a:endParaRPr sz="1800" b="1" dirty="0">
              <a:solidFill>
                <a:schemeClr val="dk1"/>
              </a:solidFill>
              <a:latin typeface="Times New Roman" panose="02020603050405020304" pitchFamily="18" charset="0"/>
              <a:ea typeface="Poppins"/>
              <a:cs typeface="Times New Roman" panose="02020603050405020304" pitchFamily="18" charset="0"/>
              <a:sym typeface="Poppins"/>
            </a:endParaRPr>
          </a:p>
        </p:txBody>
      </p:sp>
      <p:pic>
        <p:nvPicPr>
          <p:cNvPr id="4" name="Picture 3">
            <a:extLst>
              <a:ext uri="{FF2B5EF4-FFF2-40B4-BE49-F238E27FC236}">
                <a16:creationId xmlns:a16="http://schemas.microsoft.com/office/drawing/2014/main" id="{7F2935F8-D2DA-653B-3C09-0A4A6CD9C158}"/>
              </a:ext>
            </a:extLst>
          </p:cNvPr>
          <p:cNvPicPr>
            <a:picLocks noChangeAspect="1"/>
          </p:cNvPicPr>
          <p:nvPr/>
        </p:nvPicPr>
        <p:blipFill rotWithShape="1">
          <a:blip r:embed="rId4"/>
          <a:srcRect l="1369"/>
          <a:stretch/>
        </p:blipFill>
        <p:spPr>
          <a:xfrm>
            <a:off x="1770277" y="1251039"/>
            <a:ext cx="4857293" cy="3803414"/>
          </a:xfrm>
          <a:prstGeom prst="rect">
            <a:avLst/>
          </a:prstGeom>
          <a:ln>
            <a:solidFill>
              <a:schemeClr val="bg1"/>
            </a:solidFill>
          </a:ln>
        </p:spPr>
      </p:pic>
    </p:spTree>
    <p:extLst>
      <p:ext uri="{BB962C8B-B14F-4D97-AF65-F5344CB8AC3E}">
        <p14:creationId xmlns:p14="http://schemas.microsoft.com/office/powerpoint/2010/main" val="43982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0" name="Google Shape;11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1" name="Google Shape;111;p20"/>
          <p:cNvPicPr preferRelativeResize="0"/>
          <p:nvPr/>
        </p:nvPicPr>
        <p:blipFill rotWithShape="1">
          <a:blip r:embed="rId3">
            <a:alphaModFix/>
          </a:blip>
          <a:srcRect/>
          <a:stretch/>
        </p:blipFill>
        <p:spPr>
          <a:xfrm>
            <a:off x="0" y="1"/>
            <a:ext cx="9142401" cy="5143499"/>
          </a:xfrm>
          <a:prstGeom prst="rect">
            <a:avLst/>
          </a:prstGeom>
          <a:noFill/>
          <a:ln>
            <a:noFill/>
          </a:ln>
        </p:spPr>
      </p:pic>
      <p:sp>
        <p:nvSpPr>
          <p:cNvPr id="2" name="TextBox 1">
            <a:extLst>
              <a:ext uri="{FF2B5EF4-FFF2-40B4-BE49-F238E27FC236}">
                <a16:creationId xmlns:a16="http://schemas.microsoft.com/office/drawing/2014/main" id="{17AAC6D3-DE67-55AA-405F-D35CD8ADB7F9}"/>
              </a:ext>
            </a:extLst>
          </p:cNvPr>
          <p:cNvSpPr txBox="1"/>
          <p:nvPr/>
        </p:nvSpPr>
        <p:spPr>
          <a:xfrm>
            <a:off x="169949" y="1231979"/>
            <a:ext cx="5403300" cy="4493538"/>
          </a:xfrm>
          <a:prstGeom prst="rect">
            <a:avLst/>
          </a:prstGeom>
          <a:noFill/>
        </p:spPr>
        <p:txBody>
          <a:bodyPr wrap="square" rtlCol="0">
            <a:spAutoFit/>
          </a:bodyPr>
          <a:lstStyle/>
          <a:p>
            <a:pPr marL="285750" indent="-285750" algn="just">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Voice Commands</a:t>
            </a:r>
            <a:r>
              <a:rPr lang="en-US" sz="1300" dirty="0">
                <a:latin typeface="Times New Roman" panose="02020603050405020304" pitchFamily="18" charset="0"/>
                <a:cs typeface="Times New Roman" panose="02020603050405020304" pitchFamily="18" charset="0"/>
              </a:rPr>
              <a:t>: Enables users to interact with the GIS application through voice, making it accessible for those with visual impairments or limited mobility.</a:t>
            </a:r>
          </a:p>
          <a:p>
            <a:pPr algn="just"/>
            <a:endParaRPr lang="en-US" sz="1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Real-Time Data Access</a:t>
            </a:r>
            <a:r>
              <a:rPr lang="en-US" sz="1300" dirty="0">
                <a:latin typeface="Times New Roman" panose="02020603050405020304" pitchFamily="18" charset="0"/>
                <a:cs typeface="Times New Roman" panose="02020603050405020304" pitchFamily="18" charset="0"/>
              </a:rPr>
              <a:t>: Provides quick access to geospatial data and map layers with voice commands, reducing the time required for manual navigation.</a:t>
            </a:r>
          </a:p>
          <a:p>
            <a:pPr algn="just"/>
            <a:endParaRPr lang="en-US" sz="1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Integration with Various Data Sources</a:t>
            </a:r>
            <a:r>
              <a:rPr lang="en-US" sz="1300" dirty="0">
                <a:latin typeface="Times New Roman" panose="02020603050405020304" pitchFamily="18" charset="0"/>
                <a:cs typeface="Times New Roman" panose="02020603050405020304" pitchFamily="18" charset="0"/>
              </a:rPr>
              <a:t>: Supports integration with data from Bhuvan ISRO, NASA Worldview, and other GIS platforms.</a:t>
            </a:r>
          </a:p>
          <a:p>
            <a:pPr algn="just">
              <a:buFont typeface="Arial" panose="020B0604020202020204" pitchFamily="34" charset="0"/>
              <a:buChar char="•"/>
            </a:pPr>
            <a:endParaRPr lang="en-US" sz="1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Offline Functionality</a:t>
            </a:r>
            <a:r>
              <a:rPr lang="en-US" sz="1300" dirty="0">
                <a:latin typeface="Times New Roman" panose="02020603050405020304" pitchFamily="18" charset="0"/>
                <a:cs typeface="Times New Roman" panose="02020603050405020304" pitchFamily="18" charset="0"/>
              </a:rPr>
              <a:t>: Ensures continuous operation even without internet access, making it reliable in remote or underdeveloped areas.</a:t>
            </a:r>
          </a:p>
          <a:p>
            <a:pPr algn="just">
              <a:buFont typeface="Arial" panose="020B0604020202020204" pitchFamily="34" charset="0"/>
              <a:buChar char="•"/>
            </a:pPr>
            <a:endParaRPr lang="en-US" sz="1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Broad Applications of the Voice-Enabled GIS Solution : </a:t>
            </a:r>
            <a:r>
              <a:rPr lang="en-US" sz="1300" dirty="0">
                <a:latin typeface="Times New Roman" panose="02020603050405020304" pitchFamily="18" charset="0"/>
                <a:cs typeface="Times New Roman" panose="02020603050405020304" pitchFamily="18" charset="0"/>
              </a:rPr>
              <a:t>The solution supports disaster management by enabling hands-free access to critical information, aids urban planning with efficient data analysis, and enhances tourism by providing voice-driven insights into points of interest and routes.</a:t>
            </a:r>
          </a:p>
          <a:p>
            <a:pPr algn="just">
              <a:buFont typeface="Arial" panose="020B0604020202020204" pitchFamily="34" charset="0"/>
              <a:buChar char="•"/>
            </a:pPr>
            <a:endParaRPr lang="en-US" sz="1300" dirty="0">
              <a:latin typeface="Times New Roman" panose="02020603050405020304" pitchFamily="18" charset="0"/>
              <a:cs typeface="Times New Roman" panose="02020603050405020304" pitchFamily="18" charset="0"/>
            </a:endParaRPr>
          </a:p>
          <a:p>
            <a:pPr algn="just"/>
            <a:endParaRPr lang="en-US" sz="1300" dirty="0">
              <a:latin typeface="Times New Roman" panose="02020603050405020304" pitchFamily="18" charset="0"/>
              <a:cs typeface="Times New Roman" panose="02020603050405020304" pitchFamily="18" charset="0"/>
            </a:endParaRPr>
          </a:p>
          <a:p>
            <a:pPr algn="just"/>
            <a:endParaRPr lang="en-IN" sz="13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59AEF76-DCEB-DA3C-D94E-6FAA8AC993A7}"/>
              </a:ext>
            </a:extLst>
          </p:cNvPr>
          <p:cNvSpPr txBox="1"/>
          <p:nvPr/>
        </p:nvSpPr>
        <p:spPr>
          <a:xfrm>
            <a:off x="417786" y="783143"/>
            <a:ext cx="5403300" cy="369332"/>
          </a:xfrm>
          <a:prstGeom prst="rect">
            <a:avLst/>
          </a:prstGeom>
          <a:noFill/>
        </p:spPr>
        <p:txBody>
          <a:bodyPr wrap="square" rtlCol="0">
            <a:spAutoFit/>
          </a:bodyPr>
          <a:lstStyle/>
          <a:p>
            <a:r>
              <a:rPr lang="en-US" sz="1800" b="1" i="0" dirty="0">
                <a:solidFill>
                  <a:srgbClr val="222222"/>
                </a:solidFill>
                <a:effectLst/>
                <a:highlight>
                  <a:srgbClr val="FFFFFF"/>
                </a:highlight>
                <a:latin typeface="Times New Roman" panose="02020603050405020304" pitchFamily="18" charset="0"/>
                <a:cs typeface="Times New Roman" panose="02020603050405020304" pitchFamily="18" charset="0"/>
              </a:rPr>
              <a:t>Potential Impact of Your Solution</a:t>
            </a:r>
            <a:endParaRPr lang="en-IN" sz="1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FF89214-4047-B4A7-9675-E7016A055615}"/>
              </a:ext>
            </a:extLst>
          </p:cNvPr>
          <p:cNvPicPr>
            <a:picLocks noChangeAspect="1"/>
          </p:cNvPicPr>
          <p:nvPr/>
        </p:nvPicPr>
        <p:blipFill>
          <a:blip r:embed="rId4"/>
          <a:stretch>
            <a:fillRect/>
          </a:stretch>
        </p:blipFill>
        <p:spPr>
          <a:xfrm>
            <a:off x="5742398" y="1490593"/>
            <a:ext cx="3230853" cy="32308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 name="Google Shape;72;p15"/>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73" name="Google Shape;73;p15"/>
          <p:cNvSpPr txBox="1"/>
          <p:nvPr/>
        </p:nvSpPr>
        <p:spPr>
          <a:xfrm>
            <a:off x="280800" y="810786"/>
            <a:ext cx="8894100" cy="598800"/>
          </a:xfrm>
          <a:prstGeom prst="rect">
            <a:avLst/>
          </a:prstGeom>
          <a:noFill/>
          <a:ln>
            <a:noFill/>
          </a:ln>
        </p:spPr>
        <p:txBody>
          <a:bodyPr spcFirstLastPara="1" wrap="square" lIns="91425" tIns="91425" rIns="91425" bIns="91425" anchor="t" anchorCtr="0">
            <a:noAutofit/>
          </a:bodyPr>
          <a:lstStyle/>
          <a:p>
            <a:r>
              <a:rPr lang="en-IN" sz="1800" b="1" dirty="0">
                <a:latin typeface="Times New Roman" panose="02020603050405020304" pitchFamily="18" charset="0"/>
                <a:cs typeface="Times New Roman" panose="02020603050405020304" pitchFamily="18" charset="0"/>
              </a:rPr>
              <a:t>Future Enhancements</a:t>
            </a:r>
            <a:endParaRPr sz="1800" b="1" dirty="0">
              <a:latin typeface="Times New Roman" panose="02020603050405020304" pitchFamily="18" charset="0"/>
              <a:ea typeface="Poppins"/>
              <a:cs typeface="Times New Roman" panose="02020603050405020304" pitchFamily="18" charset="0"/>
              <a:sym typeface="Poppins"/>
            </a:endParaRPr>
          </a:p>
        </p:txBody>
      </p:sp>
      <p:sp>
        <p:nvSpPr>
          <p:cNvPr id="4" name="Rectangle 2">
            <a:extLst>
              <a:ext uri="{FF2B5EF4-FFF2-40B4-BE49-F238E27FC236}">
                <a16:creationId xmlns:a16="http://schemas.microsoft.com/office/drawing/2014/main" id="{5C90CFB9-87F2-B8D2-E338-81E88F3A5856}"/>
              </a:ext>
            </a:extLst>
          </p:cNvPr>
          <p:cNvSpPr>
            <a:spLocks noChangeArrowheads="1"/>
          </p:cNvSpPr>
          <p:nvPr/>
        </p:nvSpPr>
        <p:spPr bwMode="auto">
          <a:xfrm rot="10800000" flipV="1">
            <a:off x="311698" y="1367859"/>
            <a:ext cx="5607839" cy="349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300" b="1" dirty="0">
                <a:latin typeface="Times New Roman" panose="02020603050405020304" pitchFamily="18" charset="0"/>
                <a:cs typeface="Times New Roman" panose="02020603050405020304" pitchFamily="18" charset="0"/>
              </a:rPr>
              <a:t>Advanced Features</a:t>
            </a:r>
            <a:r>
              <a:rPr lang="en-US" sz="1300"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300" dirty="0">
                <a:latin typeface="Times New Roman" panose="02020603050405020304" pitchFamily="18" charset="0"/>
                <a:cs typeface="Times New Roman" panose="02020603050405020304" pitchFamily="18" charset="0"/>
              </a:rPr>
              <a:t>Integration of weather data, traffic updates, and natural disaster information.</a:t>
            </a:r>
          </a:p>
          <a:p>
            <a:pPr marL="742950" lvl="1" indent="-285750" algn="just">
              <a:buFont typeface="+mj-lt"/>
              <a:buAutoNum type="arabicPeriod"/>
            </a:pPr>
            <a:r>
              <a:rPr lang="en-US" sz="1300" dirty="0">
                <a:latin typeface="Times New Roman" panose="02020603050405020304" pitchFamily="18" charset="0"/>
                <a:cs typeface="Times New Roman" panose="02020603050405020304" pitchFamily="18" charset="0"/>
              </a:rPr>
              <a:t>Support for additional languages and accents for voice commands.</a:t>
            </a:r>
          </a:p>
          <a:p>
            <a:pPr algn="just"/>
            <a:r>
              <a:rPr lang="en-US" sz="1300" b="1" dirty="0">
                <a:latin typeface="Times New Roman" panose="02020603050405020304" pitchFamily="18" charset="0"/>
                <a:cs typeface="Times New Roman" panose="02020603050405020304" pitchFamily="18" charset="0"/>
              </a:rPr>
              <a:t>User Interface Improvements</a:t>
            </a:r>
            <a:r>
              <a:rPr lang="en-US" sz="1300"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300" dirty="0">
                <a:latin typeface="Times New Roman" panose="02020603050405020304" pitchFamily="18" charset="0"/>
                <a:cs typeface="Times New Roman" panose="02020603050405020304" pitchFamily="18" charset="0"/>
              </a:rPr>
              <a:t>Enhanced map layer customization and control options.</a:t>
            </a:r>
          </a:p>
          <a:p>
            <a:pPr marL="742950" lvl="1" indent="-285750" algn="just">
              <a:buFont typeface="+mj-lt"/>
              <a:buAutoNum type="arabicPeriod"/>
            </a:pPr>
            <a:r>
              <a:rPr lang="en-US" sz="1300" dirty="0">
                <a:latin typeface="Times New Roman" panose="02020603050405020304" pitchFamily="18" charset="0"/>
                <a:cs typeface="Times New Roman" panose="02020603050405020304" pitchFamily="18" charset="0"/>
              </a:rPr>
              <a:t>More intuitive voice command interface and user feedback mechanisms.</a:t>
            </a:r>
          </a:p>
          <a:p>
            <a:pPr algn="just"/>
            <a:r>
              <a:rPr lang="en-US" sz="1300" b="1" dirty="0">
                <a:latin typeface="Times New Roman" panose="02020603050405020304" pitchFamily="18" charset="0"/>
                <a:cs typeface="Times New Roman" panose="02020603050405020304" pitchFamily="18" charset="0"/>
              </a:rPr>
              <a:t>Scalability and Performance</a:t>
            </a:r>
            <a:r>
              <a:rPr lang="en-US" sz="1300"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300" dirty="0">
                <a:latin typeface="Times New Roman" panose="02020603050405020304" pitchFamily="18" charset="0"/>
                <a:cs typeface="Times New Roman" panose="02020603050405020304" pitchFamily="18" charset="0"/>
              </a:rPr>
              <a:t>Optimize server performance to handle larger numbers of simultaneous connections.</a:t>
            </a:r>
          </a:p>
          <a:p>
            <a:pPr marL="742950" lvl="1" indent="-285750" algn="just">
              <a:buFont typeface="+mj-lt"/>
              <a:buAutoNum type="arabicPeriod"/>
            </a:pPr>
            <a:r>
              <a:rPr lang="en-US" sz="1300" dirty="0">
                <a:latin typeface="Times New Roman" panose="02020603050405020304" pitchFamily="18" charset="0"/>
                <a:cs typeface="Times New Roman" panose="02020603050405020304" pitchFamily="18" charset="0"/>
              </a:rPr>
              <a:t>Improve voice recognition accuracy and response times through ongoing improvements.</a:t>
            </a:r>
          </a:p>
          <a:p>
            <a:pPr algn="just"/>
            <a:r>
              <a:rPr lang="en-US" sz="1300" b="1" dirty="0">
                <a:latin typeface="Times New Roman" panose="02020603050405020304" pitchFamily="18" charset="0"/>
                <a:cs typeface="Times New Roman" panose="02020603050405020304" pitchFamily="18" charset="0"/>
              </a:rPr>
              <a:t>Tourist Attractions Enhancement</a:t>
            </a:r>
            <a:r>
              <a:rPr lang="en-US" sz="1300"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300" dirty="0">
                <a:latin typeface="Times New Roman" panose="02020603050405020304" pitchFamily="18" charset="0"/>
                <a:cs typeface="Times New Roman" panose="02020603050405020304" pitchFamily="18" charset="0"/>
              </a:rPr>
              <a:t>Expand tourist attractions feature to include detailed information, images, and user reviews.</a:t>
            </a:r>
          </a:p>
          <a:p>
            <a:pPr marL="742950" lvl="1" indent="-285750" algn="just">
              <a:buFont typeface="+mj-lt"/>
              <a:buAutoNum type="arabicPeriod"/>
            </a:pPr>
            <a:r>
              <a:rPr lang="en-US" sz="1300" dirty="0">
                <a:latin typeface="Times New Roman" panose="02020603050405020304" pitchFamily="18" charset="0"/>
                <a:cs typeface="Times New Roman" panose="02020603050405020304" pitchFamily="18" charset="0"/>
              </a:rPr>
              <a:t>Provide recommendations based on user preferences and location.</a:t>
            </a:r>
          </a:p>
        </p:txBody>
      </p:sp>
      <p:pic>
        <p:nvPicPr>
          <p:cNvPr id="3" name="Picture 2">
            <a:extLst>
              <a:ext uri="{FF2B5EF4-FFF2-40B4-BE49-F238E27FC236}">
                <a16:creationId xmlns:a16="http://schemas.microsoft.com/office/drawing/2014/main" id="{F97CA42B-310A-B645-51D1-ED8A07515190}"/>
              </a:ext>
            </a:extLst>
          </p:cNvPr>
          <p:cNvPicPr>
            <a:picLocks noChangeAspect="1"/>
          </p:cNvPicPr>
          <p:nvPr/>
        </p:nvPicPr>
        <p:blipFill>
          <a:blip r:embed="rId4"/>
          <a:stretch>
            <a:fillRect/>
          </a:stretch>
        </p:blipFill>
        <p:spPr>
          <a:xfrm>
            <a:off x="6230436" y="1775347"/>
            <a:ext cx="2571750" cy="2571750"/>
          </a:xfrm>
          <a:prstGeom prst="rect">
            <a:avLst/>
          </a:prstGeom>
        </p:spPr>
      </p:pic>
    </p:spTree>
    <p:extLst>
      <p:ext uri="{BB962C8B-B14F-4D97-AF65-F5344CB8AC3E}">
        <p14:creationId xmlns:p14="http://schemas.microsoft.com/office/powerpoint/2010/main" val="1619399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6" name="Google Shape;96;p18"/>
          <p:cNvPicPr preferRelativeResize="0"/>
          <p:nvPr/>
        </p:nvPicPr>
        <p:blipFill rotWithShape="1">
          <a:blip r:embed="rId3">
            <a:alphaModFix/>
          </a:blip>
          <a:srcRect/>
          <a:stretch/>
        </p:blipFill>
        <p:spPr>
          <a:xfrm>
            <a:off x="798" y="0"/>
            <a:ext cx="9142401" cy="5143499"/>
          </a:xfrm>
          <a:prstGeom prst="rect">
            <a:avLst/>
          </a:prstGeom>
          <a:noFill/>
          <a:ln>
            <a:noFill/>
          </a:ln>
        </p:spPr>
      </p:pic>
      <p:pic>
        <p:nvPicPr>
          <p:cNvPr id="3" name="Picture 2">
            <a:extLst>
              <a:ext uri="{FF2B5EF4-FFF2-40B4-BE49-F238E27FC236}">
                <a16:creationId xmlns:a16="http://schemas.microsoft.com/office/drawing/2014/main" id="{5D0FBBCC-4620-309A-A9D8-82F9855BC187}"/>
              </a:ext>
            </a:extLst>
          </p:cNvPr>
          <p:cNvPicPr>
            <a:picLocks noChangeAspect="1"/>
          </p:cNvPicPr>
          <p:nvPr/>
        </p:nvPicPr>
        <p:blipFill>
          <a:blip r:embed="rId4"/>
          <a:stretch>
            <a:fillRect/>
          </a:stretch>
        </p:blipFill>
        <p:spPr>
          <a:xfrm>
            <a:off x="0" y="685032"/>
            <a:ext cx="9142400" cy="4373083"/>
          </a:xfrm>
          <a:prstGeom prst="rect">
            <a:avLst/>
          </a:prstGeom>
        </p:spPr>
      </p:pic>
      <p:sp>
        <p:nvSpPr>
          <p:cNvPr id="97" name="Google Shape;97;p18"/>
          <p:cNvSpPr txBox="1"/>
          <p:nvPr/>
        </p:nvSpPr>
        <p:spPr>
          <a:xfrm>
            <a:off x="6959739" y="771618"/>
            <a:ext cx="2027611" cy="486114"/>
          </a:xfrm>
          <a:prstGeom prst="rect">
            <a:avLst/>
          </a:prstGeom>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IN" sz="1800" b="1" dirty="0">
                <a:ln w="0"/>
                <a:solidFill>
                  <a:schemeClr val="tx1"/>
                </a:solidFill>
                <a:latin typeface="Times New Roman" panose="02020603050405020304" pitchFamily="18" charset="0"/>
                <a:ea typeface="Poppins"/>
                <a:cs typeface="Times New Roman" panose="02020603050405020304" pitchFamily="18" charset="0"/>
                <a:sym typeface="Poppins"/>
              </a:rPr>
              <a:t>Basic Prototype </a:t>
            </a:r>
            <a:endParaRPr sz="1800" b="1" dirty="0">
              <a:ln w="0"/>
              <a:solidFill>
                <a:schemeClr val="tx1"/>
              </a:solidFill>
              <a:latin typeface="Times New Roman" panose="02020603050405020304" pitchFamily="18" charset="0"/>
              <a:ea typeface="Poppins"/>
              <a:cs typeface="Times New Roman" panose="02020603050405020304" pitchFamily="18" charset="0"/>
              <a:sym typeface="Poppins"/>
            </a:endParaRPr>
          </a:p>
        </p:txBody>
      </p:sp>
    </p:spTree>
    <p:extLst>
      <p:ext uri="{BB962C8B-B14F-4D97-AF65-F5344CB8AC3E}">
        <p14:creationId xmlns:p14="http://schemas.microsoft.com/office/powerpoint/2010/main" val="40830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107A-05DC-DAEC-8F07-07FF971A67BD}"/>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7F049113-FB61-2580-1650-0A975F0E968B}"/>
              </a:ext>
            </a:extLst>
          </p:cNvPr>
          <p:cNvSpPr>
            <a:spLocks noGrp="1"/>
          </p:cNvSpPr>
          <p:nvPr>
            <p:ph type="body" idx="1"/>
          </p:nvPr>
        </p:nvSpPr>
        <p:spPr/>
        <p:txBody>
          <a:bodyPr/>
          <a:lstStyle/>
          <a:p>
            <a:endParaRPr lang="en-IN" dirty="0"/>
          </a:p>
        </p:txBody>
      </p:sp>
      <p:pic>
        <p:nvPicPr>
          <p:cNvPr id="5" name="Video 4">
            <a:hlinkClick r:id="" action="ppaction://media"/>
            <a:extLst>
              <a:ext uri="{FF2B5EF4-FFF2-40B4-BE49-F238E27FC236}">
                <a16:creationId xmlns:a16="http://schemas.microsoft.com/office/drawing/2014/main" id="{EF4FC19E-9092-D861-C12A-7AD2701E0422}"/>
              </a:ext>
            </a:extLst>
          </p:cNvPr>
          <p:cNvPicPr>
            <a:picLocks noChangeAspect="1"/>
          </p:cNvPicPr>
          <p:nvPr>
            <a:videoFile r:link="rId1"/>
            <p:extLst>
              <p:ext uri="{DAA4B4D4-6D71-4841-9C94-3DE7FCFB9230}">
                <p14:media xmlns:p14="http://schemas.microsoft.com/office/powerpoint/2010/main" r:embed="rId2">
                  <p14:trim st="6626" end="1738.6458"/>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45125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20955-2CA5-ACD7-23CB-864973C12242}"/>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223DC03E-D262-B95D-2227-157B1C4638FA}"/>
              </a:ext>
            </a:extLst>
          </p:cNvPr>
          <p:cNvSpPr>
            <a:spLocks noGrp="1"/>
          </p:cNvSpPr>
          <p:nvPr>
            <p:ph type="body" idx="1"/>
          </p:nvPr>
        </p:nvSpPr>
        <p:spPr/>
        <p:txBody>
          <a:bodyPr/>
          <a:lstStyle/>
          <a:p>
            <a:endParaRPr lang="en-IN" dirty="0"/>
          </a:p>
        </p:txBody>
      </p:sp>
      <p:pic>
        <p:nvPicPr>
          <p:cNvPr id="5" name="Video 4">
            <a:hlinkClick r:id="" action="ppaction://media"/>
            <a:extLst>
              <a:ext uri="{FF2B5EF4-FFF2-40B4-BE49-F238E27FC236}">
                <a16:creationId xmlns:a16="http://schemas.microsoft.com/office/drawing/2014/main" id="{99F685DB-B5A4-DCE2-8E3B-C3387BBF7D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02606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4" name="Google Shape;12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5" name="Google Shape;125;p22"/>
          <p:cNvPicPr preferRelativeResize="0"/>
          <p:nvPr/>
        </p:nvPicPr>
        <p:blipFill>
          <a:blip r:embed="rId3">
            <a:alphaModFix/>
          </a:blip>
          <a:stretch>
            <a:fillRect/>
          </a:stretch>
        </p:blipFill>
        <p:spPr>
          <a:xfrm>
            <a:off x="798" y="0"/>
            <a:ext cx="91424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4" name="Google Shape;64;p14"/>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65" name="Google Shape;65;p14"/>
          <p:cNvSpPr txBox="1"/>
          <p:nvPr/>
        </p:nvSpPr>
        <p:spPr>
          <a:xfrm>
            <a:off x="172551" y="781792"/>
            <a:ext cx="88941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latin typeface="Times New Roman" panose="02020603050405020304" pitchFamily="18" charset="0"/>
                <a:ea typeface="Poppins"/>
                <a:cs typeface="Times New Roman" panose="02020603050405020304" pitchFamily="18" charset="0"/>
                <a:sym typeface="Poppins"/>
              </a:rPr>
              <a:t>Project Approach </a:t>
            </a:r>
            <a:endParaRPr sz="1800" b="1" dirty="0">
              <a:latin typeface="Times New Roman" panose="02020603050405020304" pitchFamily="18" charset="0"/>
              <a:ea typeface="Poppins"/>
              <a:cs typeface="Times New Roman" panose="02020603050405020304" pitchFamily="18" charset="0"/>
              <a:sym typeface="Poppins"/>
            </a:endParaRPr>
          </a:p>
        </p:txBody>
      </p:sp>
      <p:sp>
        <p:nvSpPr>
          <p:cNvPr id="2" name="TextBox 1">
            <a:extLst>
              <a:ext uri="{FF2B5EF4-FFF2-40B4-BE49-F238E27FC236}">
                <a16:creationId xmlns:a16="http://schemas.microsoft.com/office/drawing/2014/main" id="{CFAA0B43-5EF7-694C-279D-2E9E3905ECD0}"/>
              </a:ext>
            </a:extLst>
          </p:cNvPr>
          <p:cNvSpPr txBox="1"/>
          <p:nvPr/>
        </p:nvSpPr>
        <p:spPr>
          <a:xfrm>
            <a:off x="172551" y="1245050"/>
            <a:ext cx="8278847" cy="4185761"/>
          </a:xfrm>
          <a:prstGeom prst="rect">
            <a:avLst/>
          </a:prstGeom>
          <a:noFill/>
        </p:spPr>
        <p:txBody>
          <a:bodyPr wrap="square" rtlCol="0">
            <a:spAutoFit/>
          </a:bodyPr>
          <a:lstStyle/>
          <a:p>
            <a:pPr algn="just"/>
            <a:r>
              <a:rPr lang="en-US" sz="1300" dirty="0">
                <a:latin typeface="Times New Roman" panose="02020603050405020304" pitchFamily="18" charset="0"/>
                <a:cs typeface="Times New Roman" panose="02020603050405020304" pitchFamily="18" charset="0"/>
              </a:rPr>
              <a:t>The goal of the Voice-Enabled GIS project is to create a web application where users can control map features and access geospatial data through voice commands. The application uses OpenLayers to display maps and integrates various speech recognition solutions to interpret and execute voice commands.</a:t>
            </a:r>
          </a:p>
          <a:p>
            <a:pPr algn="just"/>
            <a:endParaRPr lang="en-US" sz="1300" dirty="0">
              <a:latin typeface="Times New Roman" panose="02020603050405020304" pitchFamily="18" charset="0"/>
              <a:cs typeface="Times New Roman" panose="02020603050405020304" pitchFamily="18" charset="0"/>
            </a:endParaRPr>
          </a:p>
          <a:p>
            <a:pPr algn="just"/>
            <a:r>
              <a:rPr lang="en-US" sz="1300" b="1" dirty="0">
                <a:latin typeface="Times New Roman" panose="02020603050405020304" pitchFamily="18" charset="0"/>
                <a:cs typeface="Times New Roman" panose="02020603050405020304" pitchFamily="18" charset="0"/>
              </a:rPr>
              <a:t>Development Approach:</a:t>
            </a:r>
          </a:p>
          <a:p>
            <a:pPr algn="just"/>
            <a:endParaRPr lang="en-US" sz="600" b="1" dirty="0">
              <a:latin typeface="Times New Roman" panose="02020603050405020304" pitchFamily="18" charset="0"/>
              <a:cs typeface="Times New Roman" panose="02020603050405020304" pitchFamily="18" charset="0"/>
            </a:endParaRPr>
          </a:p>
          <a:p>
            <a:pPr algn="just"/>
            <a:r>
              <a:rPr lang="en-US" sz="1300" b="1" dirty="0">
                <a:latin typeface="Times New Roman" panose="02020603050405020304" pitchFamily="18" charset="0"/>
                <a:cs typeface="Times New Roman" panose="02020603050405020304" pitchFamily="18" charset="0"/>
              </a:rPr>
              <a:t>Prototype and Testing:</a:t>
            </a:r>
            <a:endParaRPr 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We have started with a basic version of the WebApp that focuses on core functionalities like map display and voice commands. Testing will help us find the best speech recognition solution.</a:t>
            </a:r>
          </a:p>
          <a:p>
            <a:pPr algn="just"/>
            <a:r>
              <a:rPr lang="en-US" sz="1300" b="1" dirty="0">
                <a:latin typeface="Times New Roman" panose="02020603050405020304" pitchFamily="18" charset="0"/>
                <a:cs typeface="Times New Roman" panose="02020603050405020304" pitchFamily="18" charset="0"/>
              </a:rPr>
              <a:t>Incremental Development:</a:t>
            </a:r>
            <a:endParaRPr 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We have gradually started to  add features, starting with the most essential ones. Each new feature will be tested and refined.</a:t>
            </a:r>
          </a:p>
          <a:p>
            <a:pPr algn="just"/>
            <a:r>
              <a:rPr lang="en-US" sz="1300" b="1" dirty="0">
                <a:latin typeface="Times New Roman" panose="02020603050405020304" pitchFamily="18" charset="0"/>
                <a:cs typeface="Times New Roman" panose="02020603050405020304" pitchFamily="18" charset="0"/>
              </a:rPr>
              <a:t>User Feedback:</a:t>
            </a:r>
            <a:endParaRPr 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We’ll gather feedback from users to improve usability and accuracy. Adjustments will be made based on these feedbacks.</a:t>
            </a:r>
          </a:p>
          <a:p>
            <a:pPr algn="just"/>
            <a:r>
              <a:rPr lang="en-US" sz="1300" b="1" dirty="0">
                <a:latin typeface="Times New Roman" panose="02020603050405020304" pitchFamily="18" charset="0"/>
                <a:cs typeface="Times New Roman" panose="02020603050405020304" pitchFamily="18" charset="0"/>
              </a:rPr>
              <a:t>Documentation and Deployment:</a:t>
            </a:r>
            <a:endParaRPr 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We have started documenting the code, features, and APIs used. Before deploying, we'll ensure the application is optimized for performance and scalability.</a:t>
            </a:r>
          </a:p>
          <a:p>
            <a:pPr algn="just"/>
            <a:endParaRPr lang="en-US" sz="1300" dirty="0">
              <a:latin typeface="Times New Roman" panose="02020603050405020304" pitchFamily="18" charset="0"/>
              <a:cs typeface="Times New Roman" panose="02020603050405020304" pitchFamily="18" charset="0"/>
            </a:endParaRPr>
          </a:p>
          <a:p>
            <a:pPr algn="just"/>
            <a:endParaRPr lang="en-US" sz="1300" dirty="0">
              <a:latin typeface="Times New Roman" panose="02020603050405020304" pitchFamily="18" charset="0"/>
              <a:cs typeface="Times New Roman" panose="02020603050405020304" pitchFamily="18" charset="0"/>
            </a:endParaRPr>
          </a:p>
          <a:p>
            <a:pPr algn="just"/>
            <a:endParaRPr lang="en-IN" sz="1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0" name="Google Shape;80;p16"/>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81" name="Google Shape;81;p16"/>
          <p:cNvSpPr txBox="1"/>
          <p:nvPr/>
        </p:nvSpPr>
        <p:spPr>
          <a:xfrm>
            <a:off x="210826" y="908127"/>
            <a:ext cx="8882100" cy="5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b="1" dirty="0">
                <a:solidFill>
                  <a:schemeClr val="dk1"/>
                </a:solidFill>
                <a:latin typeface="Times New Roman" panose="02020603050405020304" pitchFamily="18" charset="0"/>
                <a:ea typeface="Poppins"/>
                <a:cs typeface="Times New Roman" panose="02020603050405020304" pitchFamily="18" charset="0"/>
                <a:sym typeface="Poppins"/>
              </a:rPr>
              <a:t>Tools and Technology Used </a:t>
            </a:r>
            <a:endParaRPr sz="1800" b="1" dirty="0">
              <a:solidFill>
                <a:schemeClr val="dk2"/>
              </a:solidFill>
              <a:latin typeface="Times New Roman" panose="02020603050405020304" pitchFamily="18" charset="0"/>
              <a:ea typeface="Poppins"/>
              <a:cs typeface="Times New Roman" panose="02020603050405020304" pitchFamily="18" charset="0"/>
              <a:sym typeface="Poppins"/>
            </a:endParaRPr>
          </a:p>
        </p:txBody>
      </p:sp>
      <p:sp>
        <p:nvSpPr>
          <p:cNvPr id="22" name="Rectangle 16">
            <a:extLst>
              <a:ext uri="{FF2B5EF4-FFF2-40B4-BE49-F238E27FC236}">
                <a16:creationId xmlns:a16="http://schemas.microsoft.com/office/drawing/2014/main" id="{6182DC7C-3350-F8B5-FA12-4A2A675385CE}"/>
              </a:ext>
            </a:extLst>
          </p:cNvPr>
          <p:cNvSpPr>
            <a:spLocks noChangeArrowheads="1"/>
          </p:cNvSpPr>
          <p:nvPr/>
        </p:nvSpPr>
        <p:spPr bwMode="auto">
          <a:xfrm rot="10800000" flipV="1">
            <a:off x="210826" y="1348681"/>
            <a:ext cx="8680352" cy="32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Programming Languages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 JavaScript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GIS Libraries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OpenLayers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Frameworks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TensorFlow.js</a:t>
            </a:r>
          </a:p>
          <a:p>
            <a:pPr algn="just" eaLnBrk="0" fontAlgn="base" hangingPunct="0">
              <a:lnSpc>
                <a:spcPct val="150000"/>
              </a:lnSpc>
              <a:spcBef>
                <a:spcPct val="0"/>
              </a:spcBef>
              <a:spcAft>
                <a:spcPct val="0"/>
              </a:spcAft>
              <a:buClrTx/>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Voice Recognition APIs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SpeechRecognition</a:t>
            </a:r>
            <a:r>
              <a:rPr lang="en-US" altLang="en-US" dirty="0">
                <a:solidFill>
                  <a:schemeClr val="tx1"/>
                </a:solidFill>
                <a:latin typeface="Times New Roman" panose="02020603050405020304" pitchFamily="18" charset="0"/>
                <a:cs typeface="Times New Roman" panose="02020603050405020304" pitchFamily="18" charset="0"/>
              </a:rPr>
              <a:t> (Default </a:t>
            </a:r>
            <a:r>
              <a:rPr lang="en-IN" altLang="en-US" dirty="0">
                <a:solidFill>
                  <a:schemeClr val="tx1"/>
                </a:solidFill>
                <a:latin typeface="Times New Roman" panose="02020603050405020304" pitchFamily="18" charset="0"/>
                <a:cs typeface="Times New Roman" panose="02020603050405020304" pitchFamily="18" charset="0"/>
              </a:rPr>
              <a:t>Engine: Google Speech API </a:t>
            </a:r>
            <a:r>
              <a:rPr lang="en-US" altLang="en-US" dirty="0">
                <a:solidFill>
                  <a:schemeClr val="tx1"/>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pyttsx3</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Mapping and Data Services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Bhuvan (ISRO), NASA Worldview, OpenStreetMap</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 Technologies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HTML       , CSS       , JavaScript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WebSocket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Formats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JSON, WMS</a:t>
            </a:r>
            <a:r>
              <a:rPr lang="en-US" altLang="en-US" dirty="0">
                <a:solidFill>
                  <a:schemeClr val="tx1"/>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layers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Visual Studio Code (VS Code)      - Used for code development and debugging.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GitHub     - Manages code repositories and version control. </a:t>
            </a:r>
          </a:p>
        </p:txBody>
      </p:sp>
      <p:pic>
        <p:nvPicPr>
          <p:cNvPr id="2050" name="Picture 2" descr="logo, python ">
            <a:extLst>
              <a:ext uri="{FF2B5EF4-FFF2-40B4-BE49-F238E27FC236}">
                <a16:creationId xmlns:a16="http://schemas.microsoft.com/office/drawing/2014/main" id="{8D234557-A8B0-3FE9-EE95-33DD1314F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042" y="1524233"/>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de, command, develop, javascript, language, programming, software ">
            <a:extLst>
              <a:ext uri="{FF2B5EF4-FFF2-40B4-BE49-F238E27FC236}">
                <a16:creationId xmlns:a16="http://schemas.microsoft.com/office/drawing/2014/main" id="{ACCFE33F-A5E4-97BA-6E43-0534249E4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1972" y="3093062"/>
            <a:ext cx="205592" cy="2055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ating, layering, layers, stack, stacking, tiles, top ">
            <a:extLst>
              <a:ext uri="{FF2B5EF4-FFF2-40B4-BE49-F238E27FC236}">
                <a16:creationId xmlns:a16="http://schemas.microsoft.com/office/drawing/2014/main" id="{AC60B6D7-08D1-97E5-2BA6-AE16A2DF1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677" y="1794380"/>
            <a:ext cx="233721" cy="2337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ode, coding, css, html, programming ">
            <a:extLst>
              <a:ext uri="{FF2B5EF4-FFF2-40B4-BE49-F238E27FC236}">
                <a16:creationId xmlns:a16="http://schemas.microsoft.com/office/drawing/2014/main" id="{8DB76265-E4BA-D8A1-F9A0-4702137BF7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132" y="3128932"/>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adge, css, css3, achievement, award, reward, trophy ">
            <a:extLst>
              <a:ext uri="{FF2B5EF4-FFF2-40B4-BE49-F238E27FC236}">
                <a16:creationId xmlns:a16="http://schemas.microsoft.com/office/drawing/2014/main" id="{D590BCA6-4EEC-24A0-8C5C-3EC2613ECC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9812" y="3123858"/>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Vs code, visual studio code, logo, code icon - Free download">
            <a:extLst>
              <a:ext uri="{FF2B5EF4-FFF2-40B4-BE49-F238E27FC236}">
                <a16:creationId xmlns:a16="http://schemas.microsoft.com/office/drawing/2014/main" id="{7DA95FD0-60F9-902B-A1AE-7F5EEAA561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5812" y="4091373"/>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code, command, develop, javascript, language, programming, software ">
            <a:extLst>
              <a:ext uri="{FF2B5EF4-FFF2-40B4-BE49-F238E27FC236}">
                <a16:creationId xmlns:a16="http://schemas.microsoft.com/office/drawing/2014/main" id="{A18F24B4-106F-AB2A-1C04-FE01DEB6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586" y="1480827"/>
            <a:ext cx="205592" cy="2055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ocial, github ">
            <a:extLst>
              <a:ext uri="{FF2B5EF4-FFF2-40B4-BE49-F238E27FC236}">
                <a16:creationId xmlns:a16="http://schemas.microsoft.com/office/drawing/2014/main" id="{0A399CBE-D9FC-C94F-B4E5-4E8A4578BD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3784" y="4393649"/>
            <a:ext cx="146348" cy="146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3" name="Google Shape;10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4" name="Google Shape;104;p19"/>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5" name="Rectangle 3">
            <a:extLst>
              <a:ext uri="{FF2B5EF4-FFF2-40B4-BE49-F238E27FC236}">
                <a16:creationId xmlns:a16="http://schemas.microsoft.com/office/drawing/2014/main" id="{FC32286A-00A5-3346-3BCB-DE89341D5F92}"/>
              </a:ext>
            </a:extLst>
          </p:cNvPr>
          <p:cNvSpPr>
            <a:spLocks noChangeArrowheads="1"/>
          </p:cNvSpPr>
          <p:nvPr/>
        </p:nvSpPr>
        <p:spPr bwMode="auto">
          <a:xfrm rot="10800000" flipV="1">
            <a:off x="311696" y="1608433"/>
            <a:ext cx="8685999" cy="269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300" b="1" dirty="0">
                <a:latin typeface="Times New Roman" panose="02020603050405020304" pitchFamily="18" charset="0"/>
                <a:cs typeface="Times New Roman" panose="02020603050405020304" pitchFamily="18" charset="0"/>
              </a:rPr>
              <a:t>Hands-Free Interaction: </a:t>
            </a:r>
            <a:r>
              <a:rPr lang="en-US" sz="1300" dirty="0">
                <a:latin typeface="Times New Roman" panose="02020603050405020304" pitchFamily="18" charset="0"/>
                <a:cs typeface="Times New Roman" panose="02020603050405020304" pitchFamily="18" charset="0"/>
              </a:rPr>
              <a:t> Users can navigate and interact with the map using voice commands, enhancing accessibility and convenience, making the system more user-friendly.</a:t>
            </a:r>
          </a:p>
          <a:p>
            <a:endParaRPr lang="en-US" sz="1300" dirty="0">
              <a:latin typeface="Times New Roman" panose="02020603050405020304" pitchFamily="18" charset="0"/>
              <a:cs typeface="Times New Roman" panose="02020603050405020304" pitchFamily="18" charset="0"/>
            </a:endParaRPr>
          </a:p>
          <a:p>
            <a:r>
              <a:rPr lang="en-US" sz="1300" b="1" dirty="0">
                <a:latin typeface="Times New Roman" panose="02020603050405020304" pitchFamily="18" charset="0"/>
                <a:cs typeface="Times New Roman" panose="02020603050405020304" pitchFamily="18" charset="0"/>
              </a:rPr>
              <a:t>Points of Interest (POI) Layers : </a:t>
            </a:r>
            <a:r>
              <a:rPr lang="en-US" sz="1300" dirty="0">
                <a:latin typeface="Times New Roman" panose="02020603050405020304" pitchFamily="18" charset="0"/>
                <a:cs typeface="Times New Roman" panose="02020603050405020304" pitchFamily="18" charset="0"/>
              </a:rPr>
              <a:t>The map highlights various important locations and landmarks, making it easier for users to find places of interest. </a:t>
            </a:r>
          </a:p>
          <a:p>
            <a:r>
              <a:rPr lang="en-US" sz="1300" b="1" dirty="0">
                <a:latin typeface="Times New Roman" panose="02020603050405020304" pitchFamily="18" charset="0"/>
                <a:cs typeface="Times New Roman" panose="02020603050405020304" pitchFamily="18" charset="0"/>
              </a:rPr>
              <a:t>Weather Information : </a:t>
            </a:r>
            <a:r>
              <a:rPr lang="en-US" sz="1300" dirty="0">
                <a:latin typeface="Times New Roman" panose="02020603050405020304" pitchFamily="18" charset="0"/>
                <a:cs typeface="Times New Roman" panose="02020603050405020304" pitchFamily="18" charset="0"/>
              </a:rPr>
              <a:t>The system provides real-time weather updates for any location, ensuring that users are always informed about current weather conditions. </a:t>
            </a:r>
          </a:p>
          <a:p>
            <a:endParaRPr lang="en-US" sz="1300" dirty="0">
              <a:latin typeface="Times New Roman" panose="02020603050405020304" pitchFamily="18" charset="0"/>
              <a:cs typeface="Times New Roman" panose="02020603050405020304" pitchFamily="18" charset="0"/>
            </a:endParaRPr>
          </a:p>
          <a:p>
            <a:r>
              <a:rPr lang="en-US" sz="1300" b="1" dirty="0">
                <a:latin typeface="Times New Roman" panose="02020603050405020304" pitchFamily="18" charset="0"/>
                <a:cs typeface="Times New Roman" panose="02020603050405020304" pitchFamily="18" charset="0"/>
              </a:rPr>
              <a:t>Air Quality Information : </a:t>
            </a:r>
            <a:r>
              <a:rPr lang="en-US" sz="1300" dirty="0">
                <a:latin typeface="Times New Roman" panose="02020603050405020304" pitchFamily="18" charset="0"/>
                <a:cs typeface="Times New Roman" panose="02020603050405020304" pitchFamily="18" charset="0"/>
              </a:rPr>
              <a:t>Displays real-time air quality data, allowing users to monitor and assess environmental conditions in different areas.</a:t>
            </a:r>
          </a:p>
          <a:p>
            <a:endParaRPr lang="en-US" sz="1300" dirty="0">
              <a:latin typeface="Times New Roman" panose="02020603050405020304" pitchFamily="18" charset="0"/>
              <a:cs typeface="Times New Roman" panose="02020603050405020304" pitchFamily="18" charset="0"/>
            </a:endParaRPr>
          </a:p>
          <a:p>
            <a:r>
              <a:rPr lang="en-US" sz="1300" b="1" dirty="0">
                <a:latin typeface="Times New Roman" panose="02020603050405020304" pitchFamily="18" charset="0"/>
                <a:cs typeface="Times New Roman" panose="02020603050405020304" pitchFamily="18" charset="0"/>
              </a:rPr>
              <a:t>Natural Disaster Monitoring : </a:t>
            </a:r>
            <a:r>
              <a:rPr lang="en-US" sz="1300" dirty="0">
                <a:latin typeface="Times New Roman" panose="02020603050405020304" pitchFamily="18" charset="0"/>
                <a:cs typeface="Times New Roman" panose="02020603050405020304" pitchFamily="18" charset="0"/>
              </a:rPr>
              <a:t>The system monitors and provides alerts for natural disasters, such as floods, earthquakes, and wildfires, helping users stay informed and prepared.</a:t>
            </a:r>
          </a:p>
        </p:txBody>
      </p:sp>
      <p:sp>
        <p:nvSpPr>
          <p:cNvPr id="6" name="TextBox 5">
            <a:extLst>
              <a:ext uri="{FF2B5EF4-FFF2-40B4-BE49-F238E27FC236}">
                <a16:creationId xmlns:a16="http://schemas.microsoft.com/office/drawing/2014/main" id="{0DD29E3A-D202-623F-033B-9BE50F6BA0EE}"/>
              </a:ext>
            </a:extLst>
          </p:cNvPr>
          <p:cNvSpPr txBox="1"/>
          <p:nvPr/>
        </p:nvSpPr>
        <p:spPr>
          <a:xfrm>
            <a:off x="311697" y="935705"/>
            <a:ext cx="5174701" cy="369332"/>
          </a:xfrm>
          <a:prstGeom prst="rect">
            <a:avLst/>
          </a:prstGeom>
          <a:noFill/>
        </p:spPr>
        <p:txBody>
          <a:bodyPr wrap="square" rtlCol="0">
            <a:spAutoFit/>
          </a:bodyPr>
          <a:lstStyle/>
          <a:p>
            <a:r>
              <a:rPr lang="en-US" sz="1800" b="1" i="0" dirty="0">
                <a:solidFill>
                  <a:srgbClr val="222222"/>
                </a:solidFill>
                <a:effectLst/>
                <a:highlight>
                  <a:srgbClr val="FFFFFF"/>
                </a:highlight>
                <a:latin typeface="Times New Roman" panose="02020603050405020304" pitchFamily="18" charset="0"/>
                <a:cs typeface="Times New Roman" panose="02020603050405020304" pitchFamily="18" charset="0"/>
              </a:rPr>
              <a:t>The Uniqueness of  Our Idea</a:t>
            </a:r>
            <a:endParaRPr lang="en-IN"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 name="Google Shape;72;p15"/>
          <p:cNvPicPr preferRelativeResize="0"/>
          <p:nvPr/>
        </p:nvPicPr>
        <p:blipFill rotWithShape="1">
          <a:blip r:embed="rId3">
            <a:alphaModFix/>
          </a:blip>
          <a:srcRect/>
          <a:stretch/>
        </p:blipFill>
        <p:spPr>
          <a:xfrm>
            <a:off x="-6517" y="0"/>
            <a:ext cx="9142401" cy="5143499"/>
          </a:xfrm>
          <a:prstGeom prst="rect">
            <a:avLst/>
          </a:prstGeom>
          <a:noFill/>
          <a:ln>
            <a:noFill/>
          </a:ln>
        </p:spPr>
      </p:pic>
      <p:sp>
        <p:nvSpPr>
          <p:cNvPr id="73" name="Google Shape;73;p15"/>
          <p:cNvSpPr txBox="1"/>
          <p:nvPr/>
        </p:nvSpPr>
        <p:spPr>
          <a:xfrm>
            <a:off x="311698" y="876920"/>
            <a:ext cx="8894100" cy="598800"/>
          </a:xfrm>
          <a:prstGeom prst="rect">
            <a:avLst/>
          </a:prstGeom>
          <a:noFill/>
          <a:ln>
            <a:noFill/>
          </a:ln>
        </p:spPr>
        <p:txBody>
          <a:bodyPr spcFirstLastPara="1" wrap="square" lIns="91425" tIns="91425" rIns="91425" bIns="91425" anchor="t" anchorCtr="0">
            <a:noAutofit/>
          </a:bodyPr>
          <a:lstStyle/>
          <a:p>
            <a:pPr algn="just">
              <a:lnSpc>
                <a:spcPct val="115000"/>
              </a:lnSpc>
              <a:spcAft>
                <a:spcPts val="500"/>
              </a:spcAft>
            </a:pPr>
            <a:r>
              <a:rPr lang="en-GB" sz="1800" b="1" dirty="0">
                <a:solidFill>
                  <a:schemeClr val="dk1"/>
                </a:solidFill>
                <a:latin typeface="Times New Roman" panose="02020603050405020304" pitchFamily="18" charset="0"/>
                <a:ea typeface="Poppins"/>
                <a:cs typeface="Times New Roman" panose="02020603050405020304" pitchFamily="18" charset="0"/>
                <a:sym typeface="Poppins"/>
              </a:rPr>
              <a:t>Detailed solution : </a:t>
            </a:r>
            <a:r>
              <a:rPr lang="en-US" sz="1800" b="1" dirty="0">
                <a:latin typeface="Times New Roman" panose="02020603050405020304" pitchFamily="18" charset="0"/>
                <a:cs typeface="Times New Roman" panose="02020603050405020304" pitchFamily="18" charset="0"/>
              </a:rPr>
              <a:t>Project Overview</a:t>
            </a:r>
          </a:p>
          <a:p>
            <a:pPr marL="0" lvl="0" indent="0" algn="just" rtl="0">
              <a:lnSpc>
                <a:spcPct val="115000"/>
              </a:lnSpc>
              <a:spcBef>
                <a:spcPts val="0"/>
              </a:spcBef>
              <a:spcAft>
                <a:spcPts val="500"/>
              </a:spcAft>
              <a:buNone/>
            </a:pPr>
            <a:endParaRPr sz="1800" b="1" dirty="0">
              <a:latin typeface="Times New Roman" panose="02020603050405020304" pitchFamily="18" charset="0"/>
              <a:ea typeface="Poppins"/>
              <a:cs typeface="Times New Roman" panose="02020603050405020304" pitchFamily="18" charset="0"/>
              <a:sym typeface="Poppins"/>
            </a:endParaRPr>
          </a:p>
        </p:txBody>
      </p:sp>
      <p:sp>
        <p:nvSpPr>
          <p:cNvPr id="4" name="Rectangle 2">
            <a:extLst>
              <a:ext uri="{FF2B5EF4-FFF2-40B4-BE49-F238E27FC236}">
                <a16:creationId xmlns:a16="http://schemas.microsoft.com/office/drawing/2014/main" id="{5C90CFB9-87F2-B8D2-E338-81E88F3A5856}"/>
              </a:ext>
            </a:extLst>
          </p:cNvPr>
          <p:cNvSpPr>
            <a:spLocks noChangeArrowheads="1"/>
          </p:cNvSpPr>
          <p:nvPr/>
        </p:nvSpPr>
        <p:spPr bwMode="auto">
          <a:xfrm rot="10800000" flipV="1">
            <a:off x="311699" y="1467887"/>
            <a:ext cx="541533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300" dirty="0">
                <a:latin typeface="Times New Roman" panose="02020603050405020304" pitchFamily="18" charset="0"/>
                <a:cs typeface="Times New Roman" panose="02020603050405020304" pitchFamily="18" charset="0"/>
              </a:rPr>
              <a:t>The Voice-Enabled GIS (Geographic Information System) application integrates voice recognition with a GIS platform to allow users to interact with maps using voice commands. The application supports various map layers and functionalities, enabling users to switch map views and access information through spoken commands. The application is built using </a:t>
            </a:r>
            <a:r>
              <a:rPr lang="en-US" sz="1300" dirty="0" err="1">
                <a:latin typeface="Times New Roman" panose="02020603050405020304" pitchFamily="18" charset="0"/>
                <a:cs typeface="Times New Roman" panose="02020603050405020304" pitchFamily="18" charset="0"/>
              </a:rPr>
              <a:t>OpenLayers</a:t>
            </a:r>
            <a:r>
              <a:rPr lang="en-US" sz="1300" dirty="0">
                <a:latin typeface="Times New Roman" panose="02020603050405020304" pitchFamily="18" charset="0"/>
                <a:cs typeface="Times New Roman" panose="02020603050405020304" pitchFamily="18" charset="0"/>
              </a:rPr>
              <a:t> for the GIS interface, TensorFlow.js for handling machine learning tasks, and a combination of speech recognition and WebSocket technologies for real-time voice interactions.</a:t>
            </a:r>
          </a:p>
          <a:p>
            <a:pPr algn="just"/>
            <a:endParaRPr lang="en-US" sz="1300" dirty="0">
              <a:latin typeface="Times New Roman" panose="02020603050405020304" pitchFamily="18" charset="0"/>
              <a:cs typeface="Times New Roman" panose="02020603050405020304" pitchFamily="18" charset="0"/>
            </a:endParaRPr>
          </a:p>
          <a:p>
            <a:pPr algn="just"/>
            <a:r>
              <a:rPr lang="en-US" sz="1300" b="1" dirty="0">
                <a:latin typeface="Times New Roman" panose="02020603050405020304" pitchFamily="18" charset="0"/>
                <a:cs typeface="Times New Roman" panose="02020603050405020304" pitchFamily="18" charset="0"/>
              </a:rPr>
              <a:t>Objectives</a:t>
            </a:r>
          </a:p>
          <a:p>
            <a:pPr algn="just">
              <a:buFont typeface="+mj-lt"/>
              <a:buAutoNum type="arabicPeriod"/>
            </a:pPr>
            <a:r>
              <a:rPr lang="en-US" sz="1300" b="1" dirty="0">
                <a:latin typeface="Times New Roman" panose="02020603050405020304" pitchFamily="18" charset="0"/>
                <a:cs typeface="Times New Roman" panose="02020603050405020304" pitchFamily="18" charset="0"/>
              </a:rPr>
              <a:t>Voice Interaction</a:t>
            </a:r>
            <a:r>
              <a:rPr lang="en-US" sz="1300" dirty="0">
                <a:latin typeface="Times New Roman" panose="02020603050405020304" pitchFamily="18" charset="0"/>
                <a:cs typeface="Times New Roman" panose="02020603050405020304" pitchFamily="18" charset="0"/>
              </a:rPr>
              <a:t>: Enable users to control and interact with the GIS application using voice commands.</a:t>
            </a:r>
          </a:p>
          <a:p>
            <a:pPr algn="just">
              <a:buFont typeface="+mj-lt"/>
              <a:buAutoNum type="arabicPeriod"/>
            </a:pPr>
            <a:r>
              <a:rPr lang="en-US" sz="1300" b="1" dirty="0">
                <a:latin typeface="Times New Roman" panose="02020603050405020304" pitchFamily="18" charset="0"/>
                <a:cs typeface="Times New Roman" panose="02020603050405020304" pitchFamily="18" charset="0"/>
              </a:rPr>
              <a:t>Dynamic Map Switching</a:t>
            </a:r>
            <a:r>
              <a:rPr lang="en-US" sz="1300" dirty="0">
                <a:latin typeface="Times New Roman" panose="02020603050405020304" pitchFamily="18" charset="0"/>
                <a:cs typeface="Times New Roman" panose="02020603050405020304" pitchFamily="18" charset="0"/>
              </a:rPr>
              <a:t>: Allow users to switch between different map layers (e.g., satellite view, terrain view) using voice commands.</a:t>
            </a:r>
          </a:p>
          <a:p>
            <a:pPr algn="just">
              <a:buFont typeface="+mj-lt"/>
              <a:buAutoNum type="arabicPeriod"/>
            </a:pPr>
            <a:r>
              <a:rPr lang="en-US" sz="1300" b="1" dirty="0">
                <a:latin typeface="Times New Roman" panose="02020603050405020304" pitchFamily="18" charset="0"/>
                <a:cs typeface="Times New Roman" panose="02020603050405020304" pitchFamily="18" charset="0"/>
              </a:rPr>
              <a:t>Real-Time Communication</a:t>
            </a:r>
            <a:r>
              <a:rPr lang="en-US" sz="1300" dirty="0">
                <a:latin typeface="Times New Roman" panose="02020603050405020304" pitchFamily="18" charset="0"/>
                <a:cs typeface="Times New Roman" panose="02020603050405020304" pitchFamily="18" charset="0"/>
              </a:rPr>
              <a:t>: Implement real-time communication between the client and server to handle voice commands and provide feedback.</a:t>
            </a:r>
          </a:p>
        </p:txBody>
      </p:sp>
      <p:pic>
        <p:nvPicPr>
          <p:cNvPr id="3" name="Picture 2">
            <a:extLst>
              <a:ext uri="{FF2B5EF4-FFF2-40B4-BE49-F238E27FC236}">
                <a16:creationId xmlns:a16="http://schemas.microsoft.com/office/drawing/2014/main" id="{0F224216-AF19-667E-36AF-29F49494C85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888537" y="1314097"/>
            <a:ext cx="3093155" cy="3093155"/>
          </a:xfrm>
          <a:prstGeom prst="rect">
            <a:avLst/>
          </a:prstGeom>
        </p:spPr>
      </p:pic>
    </p:spTree>
    <p:extLst>
      <p:ext uri="{BB962C8B-B14F-4D97-AF65-F5344CB8AC3E}">
        <p14:creationId xmlns:p14="http://schemas.microsoft.com/office/powerpoint/2010/main" val="6256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 name="Google Shape;88;p17"/>
          <p:cNvPicPr preferRelativeResize="0"/>
          <p:nvPr/>
        </p:nvPicPr>
        <p:blipFill rotWithShape="1">
          <a:blip r:embed="rId3">
            <a:alphaModFix/>
          </a:blip>
          <a:srcRect/>
          <a:stretch/>
        </p:blipFill>
        <p:spPr>
          <a:xfrm>
            <a:off x="798" y="0"/>
            <a:ext cx="9142401" cy="5143499"/>
          </a:xfrm>
          <a:prstGeom prst="rect">
            <a:avLst/>
          </a:prstGeom>
          <a:noFill/>
          <a:ln>
            <a:noFill/>
          </a:ln>
        </p:spPr>
      </p:pic>
      <p:pic>
        <p:nvPicPr>
          <p:cNvPr id="4" name="Picture 3">
            <a:extLst>
              <a:ext uri="{FF2B5EF4-FFF2-40B4-BE49-F238E27FC236}">
                <a16:creationId xmlns:a16="http://schemas.microsoft.com/office/drawing/2014/main" id="{D9029BEA-7E9A-9534-9DFD-18DB6401B842}"/>
              </a:ext>
            </a:extLst>
          </p:cNvPr>
          <p:cNvPicPr>
            <a:picLocks noChangeAspect="1"/>
          </p:cNvPicPr>
          <p:nvPr/>
        </p:nvPicPr>
        <p:blipFill rotWithShape="1">
          <a:blip r:embed="rId4"/>
          <a:srcRect l="3331" t="682" r="5891" b="5041"/>
          <a:stretch/>
        </p:blipFill>
        <p:spPr>
          <a:xfrm>
            <a:off x="2055569" y="706348"/>
            <a:ext cx="4608577" cy="42991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 name="Google Shape;72;p15"/>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73" name="Google Shape;73;p15"/>
          <p:cNvSpPr txBox="1"/>
          <p:nvPr/>
        </p:nvSpPr>
        <p:spPr>
          <a:xfrm>
            <a:off x="311700" y="718325"/>
            <a:ext cx="8894100" cy="598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b="1" dirty="0">
                <a:solidFill>
                  <a:schemeClr val="dk1"/>
                </a:solidFill>
                <a:latin typeface="Times New Roman" panose="02020603050405020304" pitchFamily="18" charset="0"/>
                <a:ea typeface="Poppins"/>
                <a:cs typeface="Times New Roman" panose="02020603050405020304" pitchFamily="18" charset="0"/>
                <a:sym typeface="Poppins"/>
              </a:rPr>
              <a:t>Detailed solution : Project </a:t>
            </a:r>
            <a:r>
              <a:rPr lang="en-US" sz="1800" b="1" dirty="0">
                <a:solidFill>
                  <a:schemeClr val="dk1"/>
                </a:solidFill>
                <a:latin typeface="Times New Roman" panose="02020603050405020304" pitchFamily="18" charset="0"/>
                <a:ea typeface="Poppins"/>
                <a:cs typeface="Times New Roman" panose="02020603050405020304" pitchFamily="18" charset="0"/>
                <a:sym typeface="Poppins"/>
              </a:rPr>
              <a:t>Architecture </a:t>
            </a:r>
            <a:endParaRPr sz="1800" b="1" dirty="0">
              <a:latin typeface="Times New Roman" panose="02020603050405020304" pitchFamily="18" charset="0"/>
              <a:ea typeface="Poppins"/>
              <a:cs typeface="Times New Roman" panose="02020603050405020304" pitchFamily="18" charset="0"/>
              <a:sym typeface="Poppins"/>
            </a:endParaRPr>
          </a:p>
        </p:txBody>
      </p:sp>
      <p:sp>
        <p:nvSpPr>
          <p:cNvPr id="4" name="Rectangle 2">
            <a:extLst>
              <a:ext uri="{FF2B5EF4-FFF2-40B4-BE49-F238E27FC236}">
                <a16:creationId xmlns:a16="http://schemas.microsoft.com/office/drawing/2014/main" id="{5C90CFB9-87F2-B8D2-E338-81E88F3A5856}"/>
              </a:ext>
            </a:extLst>
          </p:cNvPr>
          <p:cNvSpPr>
            <a:spLocks noChangeArrowheads="1"/>
          </p:cNvSpPr>
          <p:nvPr/>
        </p:nvSpPr>
        <p:spPr bwMode="auto">
          <a:xfrm rot="10800000" flipV="1">
            <a:off x="311700" y="1152416"/>
            <a:ext cx="8520600" cy="392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HTML/CSS</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the structure of your webpage, including areas for the map, voice command button, and any additional UI elements.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JavaScript</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OpenLayers</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 and manage map layers and views. Handle user interactions and commands.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Voice Control</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JavaScript to send voice commands to the WebSocket server and process responses.</a:t>
            </a:r>
          </a:p>
          <a:p>
            <a:pPr marL="457200" marR="0" lvl="1" indent="0" algn="just" defTabSz="914400" rtl="0" eaLnBrk="0" fontAlgn="base" latinLnBrk="0" hangingPunct="0">
              <a:lnSpc>
                <a:spcPct val="100000"/>
              </a:lnSpc>
              <a:spcBef>
                <a:spcPct val="0"/>
              </a:spcBef>
              <a:spcAft>
                <a:spcPct val="0"/>
              </a:spcAft>
              <a:buClrTx/>
              <a:buSzTx/>
              <a:tabLst/>
            </a:pP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WebSocket</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Manage real-time communication between the client and server. Handle the transmission of voice commands from the frontend to the backend and vice versa.</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Speech Recognition</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the speech_recognition library to convert voice commands to text.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Text-to-Speech</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pyttsx3 for providing auditory feedback to users.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WebSocket Handling</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 WebSocket server logic with </a:t>
            </a:r>
            <a:r>
              <a:rPr kumimoji="0" lang="en-US" altLang="en-US" sz="13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asyncio</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handle incoming commands and communicate with the frontend.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 name="Google Shape;72;p15"/>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73" name="Google Shape;73;p15"/>
          <p:cNvSpPr txBox="1"/>
          <p:nvPr/>
        </p:nvSpPr>
        <p:spPr>
          <a:xfrm>
            <a:off x="249900" y="718325"/>
            <a:ext cx="8894100" cy="598800"/>
          </a:xfrm>
          <a:prstGeom prst="rect">
            <a:avLst/>
          </a:prstGeom>
          <a:noFill/>
          <a:ln>
            <a:noFill/>
          </a:ln>
        </p:spPr>
        <p:txBody>
          <a:bodyPr spcFirstLastPara="1" wrap="square" lIns="91425" tIns="91425" rIns="91425" bIns="91425" anchor="t" anchorCtr="0">
            <a:noAutofit/>
          </a:bodyPr>
          <a:lstStyle/>
          <a:p>
            <a:r>
              <a:rPr lang="en-GB" sz="1800" b="1" dirty="0">
                <a:solidFill>
                  <a:schemeClr val="dk1"/>
                </a:solidFill>
                <a:latin typeface="Times New Roman" panose="02020603050405020304" pitchFamily="18" charset="0"/>
                <a:ea typeface="Poppins"/>
                <a:cs typeface="Times New Roman" panose="02020603050405020304" pitchFamily="18" charset="0"/>
                <a:sym typeface="Poppins"/>
              </a:rPr>
              <a:t>Detailed solution : </a:t>
            </a:r>
            <a:r>
              <a:rPr lang="en-US" sz="1800" b="1" dirty="0">
                <a:latin typeface="Times New Roman" panose="02020603050405020304" pitchFamily="18" charset="0"/>
                <a:cs typeface="Times New Roman" panose="02020603050405020304" pitchFamily="18" charset="0"/>
              </a:rPr>
              <a:t>Key Features</a:t>
            </a:r>
          </a:p>
          <a:p>
            <a:pPr marL="0" lvl="0" indent="0" algn="just" rtl="0">
              <a:lnSpc>
                <a:spcPct val="115000"/>
              </a:lnSpc>
              <a:spcBef>
                <a:spcPts val="0"/>
              </a:spcBef>
              <a:spcAft>
                <a:spcPts val="500"/>
              </a:spcAft>
              <a:buNone/>
            </a:pPr>
            <a:endParaRPr sz="1800" b="1" dirty="0">
              <a:latin typeface="Times New Roman" panose="02020603050405020304" pitchFamily="18" charset="0"/>
              <a:ea typeface="Poppins"/>
              <a:cs typeface="Times New Roman" panose="02020603050405020304" pitchFamily="18" charset="0"/>
              <a:sym typeface="Poppins"/>
            </a:endParaRPr>
          </a:p>
        </p:txBody>
      </p:sp>
      <p:sp>
        <p:nvSpPr>
          <p:cNvPr id="4" name="Rectangle 2">
            <a:extLst>
              <a:ext uri="{FF2B5EF4-FFF2-40B4-BE49-F238E27FC236}">
                <a16:creationId xmlns:a16="http://schemas.microsoft.com/office/drawing/2014/main" id="{5C90CFB9-87F2-B8D2-E338-81E88F3A5856}"/>
              </a:ext>
            </a:extLst>
          </p:cNvPr>
          <p:cNvSpPr>
            <a:spLocks noChangeArrowheads="1"/>
          </p:cNvSpPr>
          <p:nvPr/>
        </p:nvSpPr>
        <p:spPr bwMode="auto">
          <a:xfrm rot="10800000" flipV="1">
            <a:off x="249900" y="1298669"/>
            <a:ext cx="8777058"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Font typeface="+mj-lt"/>
              <a:buAutoNum type="arabicPeriod"/>
            </a:pPr>
            <a:r>
              <a:rPr lang="en-US" sz="1200" b="1" dirty="0">
                <a:latin typeface="Times New Roman" panose="02020603050405020304" pitchFamily="18" charset="0"/>
                <a:cs typeface="Times New Roman" panose="02020603050405020304" pitchFamily="18" charset="0"/>
              </a:rPr>
              <a:t>Voice Commands</a:t>
            </a:r>
            <a:r>
              <a:rPr lang="en-US" sz="1200"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Switch between different map views (e.g., satellite, terrain, standard, Relief).</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Provide feedback on the command being processed.</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Working on to include more features like weather information, natural disaster monitoring , air quality information, and Points of Interest (POIs)</a:t>
            </a:r>
          </a:p>
          <a:p>
            <a:pPr algn="just">
              <a:buFont typeface="+mj-lt"/>
              <a:buAutoNum type="arabicPeriod"/>
            </a:pPr>
            <a:r>
              <a:rPr lang="en-US" sz="1200" b="1" dirty="0">
                <a:latin typeface="Times New Roman" panose="02020603050405020304" pitchFamily="18" charset="0"/>
                <a:cs typeface="Times New Roman" panose="02020603050405020304" pitchFamily="18" charset="0"/>
              </a:rPr>
              <a:t>Map Layers</a:t>
            </a:r>
            <a:r>
              <a:rPr lang="en-US" sz="1200"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Standard Map: Provides basic map view.</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Relief Map: Shows enhanced topographic features.</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Terrain Map: Displays terrain with elevation details.</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Satellite Map: Offers high-resolution satellite imagery.</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Bhuvan Land Use Land Cover: Displays land use and cover information.</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More Maps: As we add more features, additional map layers will be incorporated to provide even more detailed and      varied information.</a:t>
            </a:r>
          </a:p>
          <a:p>
            <a:pPr algn="just">
              <a:buFont typeface="+mj-lt"/>
              <a:buAutoNum type="arabicPeriod"/>
            </a:pPr>
            <a:r>
              <a:rPr lang="en-US" sz="1200" b="1" dirty="0">
                <a:latin typeface="Times New Roman" panose="02020603050405020304" pitchFamily="18" charset="0"/>
                <a:cs typeface="Times New Roman" panose="02020603050405020304" pitchFamily="18" charset="0"/>
              </a:rPr>
              <a:t>Real-Time Feedback</a:t>
            </a:r>
            <a:r>
              <a:rPr lang="en-US" sz="1200"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Notify users when the system is actively listening for commands.</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Provide verbal feedback on recognized commands using text-to-speech (TTS)</a:t>
            </a:r>
          </a:p>
          <a:p>
            <a:pPr algn="just">
              <a:buFont typeface="+mj-lt"/>
              <a:buAutoNum type="arabicPeriod"/>
            </a:pPr>
            <a:r>
              <a:rPr lang="en-US" sz="1200" b="1" dirty="0">
                <a:latin typeface="Times New Roman" panose="02020603050405020304" pitchFamily="18" charset="0"/>
                <a:cs typeface="Times New Roman" panose="02020603050405020304" pitchFamily="18" charset="0"/>
              </a:rPr>
              <a:t>WebSocket Communication</a:t>
            </a:r>
            <a:r>
              <a:rPr lang="en-US" sz="1200" dirty="0">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Establish a WebSocket connection for real-time communication between the client and server.</a:t>
            </a:r>
          </a:p>
          <a:p>
            <a:pPr marL="742950" lvl="1" indent="-285750" algn="just">
              <a:buFont typeface="+mj-lt"/>
              <a:buAutoNum type="arabicPeriod"/>
            </a:pPr>
            <a:r>
              <a:rPr lang="en-US" sz="1200" dirty="0">
                <a:latin typeface="Times New Roman" panose="02020603050405020304" pitchFamily="18" charset="0"/>
                <a:cs typeface="Times New Roman" panose="02020603050405020304" pitchFamily="18" charset="0"/>
              </a:rPr>
              <a:t>Handle incoming voice commands and broadcast responses to connected clients.</a:t>
            </a:r>
          </a:p>
        </p:txBody>
      </p:sp>
    </p:spTree>
    <p:extLst>
      <p:ext uri="{BB962C8B-B14F-4D97-AF65-F5344CB8AC3E}">
        <p14:creationId xmlns:p14="http://schemas.microsoft.com/office/powerpoint/2010/main" val="3284293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8" name="Google Shape;118;p21"/>
          <p:cNvPicPr preferRelativeResize="0"/>
          <p:nvPr/>
        </p:nvPicPr>
        <p:blipFill rotWithShape="1">
          <a:blip r:embed="rId3">
            <a:alphaModFix/>
          </a:blip>
          <a:srcRect/>
          <a:stretch/>
        </p:blipFill>
        <p:spPr>
          <a:xfrm>
            <a:off x="798" y="0"/>
            <a:ext cx="9142401" cy="5143499"/>
          </a:xfrm>
          <a:prstGeom prst="rect">
            <a:avLst/>
          </a:prstGeom>
          <a:noFill/>
          <a:ln>
            <a:noFill/>
          </a:ln>
        </p:spPr>
      </p:pic>
      <p:pic>
        <p:nvPicPr>
          <p:cNvPr id="3" name="Picture 2">
            <a:extLst>
              <a:ext uri="{FF2B5EF4-FFF2-40B4-BE49-F238E27FC236}">
                <a16:creationId xmlns:a16="http://schemas.microsoft.com/office/drawing/2014/main" id="{7EF8E94C-B87C-B8F5-FCB1-3A160A6D9188}"/>
              </a:ext>
            </a:extLst>
          </p:cNvPr>
          <p:cNvPicPr>
            <a:picLocks noChangeAspect="1"/>
          </p:cNvPicPr>
          <p:nvPr/>
        </p:nvPicPr>
        <p:blipFill>
          <a:blip r:embed="rId4"/>
          <a:stretch>
            <a:fillRect/>
          </a:stretch>
        </p:blipFill>
        <p:spPr>
          <a:xfrm>
            <a:off x="593724" y="935175"/>
            <a:ext cx="7673975" cy="395290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1175</Words>
  <Application>Microsoft Office PowerPoint</Application>
  <PresentationFormat>On-screen Show (16:9)</PresentationFormat>
  <Paragraphs>111</Paragraphs>
  <Slides>16</Slides>
  <Notes>14</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Times New Roman</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AASTHA SINGH</dc:creator>
  <cp:lastModifiedBy>AASTHA SINGH</cp:lastModifiedBy>
  <cp:revision>13</cp:revision>
  <dcterms:modified xsi:type="dcterms:W3CDTF">2024-07-30T05:30:33Z</dcterms:modified>
</cp:coreProperties>
</file>